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38" autoAdjust="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3C4D-AD6E-4EBD-BA54-91F93D575AB0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1124-921F-4CF1-9510-E06FAEFA7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78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3C4D-AD6E-4EBD-BA54-91F93D575AB0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1124-921F-4CF1-9510-E06FAEFA7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47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3C4D-AD6E-4EBD-BA54-91F93D575AB0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1124-921F-4CF1-9510-E06FAEFA7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8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3C4D-AD6E-4EBD-BA54-91F93D575AB0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1124-921F-4CF1-9510-E06FAEFA7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4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3C4D-AD6E-4EBD-BA54-91F93D575AB0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1124-921F-4CF1-9510-E06FAEFA7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1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3C4D-AD6E-4EBD-BA54-91F93D575AB0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1124-921F-4CF1-9510-E06FAEFA7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28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3C4D-AD6E-4EBD-BA54-91F93D575AB0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1124-921F-4CF1-9510-E06FAEFA7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86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3C4D-AD6E-4EBD-BA54-91F93D575AB0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1124-921F-4CF1-9510-E06FAEFA7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0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3C4D-AD6E-4EBD-BA54-91F93D575AB0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1124-921F-4CF1-9510-E06FAEFA7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2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3C4D-AD6E-4EBD-BA54-91F93D575AB0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1124-921F-4CF1-9510-E06FAEFA7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2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3C4D-AD6E-4EBD-BA54-91F93D575AB0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1124-921F-4CF1-9510-E06FAEFA7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63C4D-AD6E-4EBD-BA54-91F93D575AB0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C1124-921F-4CF1-9510-E06FAEFA7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3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microsoft.com/office/2007/relationships/hdphoto" Target="../media/hdphoto5.wdp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11.wdp"/><Relationship Id="rId3" Type="http://schemas.microsoft.com/office/2007/relationships/hdphoto" Target="../media/hdphoto9.wdp"/><Relationship Id="rId7" Type="http://schemas.microsoft.com/office/2007/relationships/hdphoto" Target="../media/hdphoto5.wdp"/><Relationship Id="rId12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10.wdp"/><Relationship Id="rId5" Type="http://schemas.microsoft.com/office/2007/relationships/hdphoto" Target="../media/hdphoto6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2.wdp"/><Relationship Id="rId7" Type="http://schemas.microsoft.com/office/2007/relationships/hdphoto" Target="../media/hdphoto5.wdp"/><Relationship Id="rId12" Type="http://schemas.microsoft.com/office/2007/relationships/hdphoto" Target="../media/hdphoto9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microsoft.com/office/2007/relationships/hdphoto" Target="../media/hdphoto6.wdp"/><Relationship Id="rId10" Type="http://schemas.microsoft.com/office/2007/relationships/hdphoto" Target="../media/hdphoto13.wdp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28.jpg"/><Relationship Id="rId3" Type="http://schemas.openxmlformats.org/officeDocument/2006/relationships/image" Target="../media/image21.jpg"/><Relationship Id="rId7" Type="http://schemas.openxmlformats.org/officeDocument/2006/relationships/image" Target="../media/image24.png"/><Relationship Id="rId12" Type="http://schemas.openxmlformats.org/officeDocument/2006/relationships/image" Target="../media/image2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microsoft.com/office/2007/relationships/hdphoto" Target="../media/hdphoto17.wdp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22.jpg"/><Relationship Id="rId9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age result for high value crops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" y="3464"/>
            <a:ext cx="9123218" cy="685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"/>
          <p:cNvSpPr txBox="1"/>
          <p:nvPr/>
        </p:nvSpPr>
        <p:spPr>
          <a:xfrm>
            <a:off x="0" y="1066800"/>
            <a:ext cx="91232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 smtClean="0">
                <a:ln>
                  <a:solidFill>
                    <a:schemeClr val="tx1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entury Gothic" pitchFamily="34" charset="0"/>
              </a:rPr>
              <a:t>The Design of a Controlled Environment System for High Value Crops</a:t>
            </a:r>
            <a:endParaRPr lang="en-US" sz="6000" b="1" dirty="0">
              <a:ln>
                <a:solidFill>
                  <a:schemeClr val="tx1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rial Black" pitchFamily="34" charset="0"/>
              <a:cs typeface="Arial" pitchFamily="34" charset="0"/>
            </a:endParaRPr>
          </a:p>
        </p:txBody>
      </p:sp>
      <p:pic>
        <p:nvPicPr>
          <p:cNvPr id="1026" name="Picture 2" descr="C:\Users\Karen\Desktop\Jaja Files\CPE 503\HV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603337"/>
            <a:ext cx="48768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00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8559" y1="54250" x2="28559" y2="54250"/>
                        <a14:backgroundMark x1="1326" y1="74125" x2="1326" y2="74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3263"/>
            <a:ext cx="4704587" cy="332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48713" y="0"/>
            <a:ext cx="5046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Century Gothic" pitchFamily="34" charset="0"/>
              </a:rPr>
              <a:t>THE PROBLEM</a:t>
            </a:r>
            <a:endParaRPr lang="en-US" sz="60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7" y="1219200"/>
            <a:ext cx="4392293" cy="25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ransportation of goods animation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417" b="90000" l="9977" r="92958">
                        <a14:backgroundMark x1="15376" y1="15208" x2="15376" y2="15208"/>
                        <a14:backgroundMark x1="4930" y1="62708" x2="4930" y2="62708"/>
                        <a14:backgroundMark x1="38146" y1="96875" x2="38146" y2="96875"/>
                        <a14:backgroundMark x1="96831" y1="74167" x2="96831" y2="74167"/>
                        <a14:backgroundMark x1="77582" y1="14167" x2="77582" y2="1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3276600"/>
            <a:ext cx="6467810" cy="308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76400" y="5873416"/>
            <a:ext cx="6042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entury Gothic" pitchFamily="34" charset="0"/>
              </a:rPr>
              <a:t>TRANSPORTATION OF GOODS</a:t>
            </a:r>
            <a:endParaRPr lang="en-US" sz="3200" dirty="0">
              <a:latin typeface="Century Gothic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04874" y="4343691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Century Gothic" pitchFamily="34" charset="0"/>
              </a:rPr>
              <a:t>=</a:t>
            </a:r>
            <a:endParaRPr lang="en-US" sz="6600" b="1" dirty="0">
              <a:latin typeface="Century Gothic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05600" y="4175155"/>
            <a:ext cx="1497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Century Gothic" pitchFamily="34" charset="0"/>
              </a:rPr>
              <a:t>COST</a:t>
            </a:r>
            <a:endParaRPr lang="en-US" sz="4000" b="1" dirty="0">
              <a:latin typeface="Century Gothic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46700" y="3048000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entury Gothic" pitchFamily="34" charset="0"/>
              </a:rPr>
              <a:t>ECOSYSTEM</a:t>
            </a:r>
            <a:endParaRPr lang="en-US" sz="3200" dirty="0">
              <a:latin typeface="Century Gothic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000" y="2286000"/>
            <a:ext cx="2898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entury Gothic" pitchFamily="34" charset="0"/>
              </a:rPr>
              <a:t>ARABLE LAND</a:t>
            </a:r>
            <a:endParaRPr lang="en-US" sz="3200" dirty="0">
              <a:latin typeface="Century Gothic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34000" y="2667000"/>
            <a:ext cx="148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entury Gothic" pitchFamily="34" charset="0"/>
              </a:rPr>
              <a:t>WATER</a:t>
            </a:r>
            <a:endParaRPr lang="en-US" sz="2800" b="1" dirty="0">
              <a:latin typeface="Century Gothic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9187" y="3758916"/>
            <a:ext cx="3785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entury Gothic" pitchFamily="34" charset="0"/>
              </a:rPr>
              <a:t>CLIMATE CHANGE</a:t>
            </a:r>
            <a:endParaRPr lang="en-US" sz="3200" dirty="0">
              <a:latin typeface="Century Gothic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05600" y="4930914"/>
            <a:ext cx="2226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Century Gothic" pitchFamily="34" charset="0"/>
              </a:rPr>
              <a:t>QUALITY</a:t>
            </a:r>
            <a:endParaRPr lang="en-US" sz="4000" b="1" dirty="0">
              <a:latin typeface="Century Gothic" pitchFamily="34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6324600" y="4994196"/>
            <a:ext cx="320707" cy="64460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 flipV="1">
            <a:off x="6324600" y="4191000"/>
            <a:ext cx="320707" cy="650796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C:\Users\Karen\Desktop\Jaja Files\CPE 503\HV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638070"/>
            <a:ext cx="1944195" cy="129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8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  <p:bldP spid="21" grpId="0"/>
      <p:bldP spid="22" grpId="0"/>
      <p:bldP spid="23" grpId="0"/>
      <p:bldP spid="9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Image result for sun and ra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5" b="67451" l="6250" r="96973">
                        <a14:foregroundMark x1="58887" y1="53595" x2="58887" y2="53595"/>
                        <a14:foregroundMark x1="63770" y1="54118" x2="63770" y2="54118"/>
                        <a14:foregroundMark x1="69727" y1="55294" x2="69727" y2="55294"/>
                        <a14:foregroundMark x1="75586" y1="52680" x2="75586" y2="52680"/>
                        <a14:foregroundMark x1="79785" y1="57386" x2="79785" y2="57386"/>
                        <a14:foregroundMark x1="73828" y1="62614" x2="73828" y2="62614"/>
                        <a14:foregroundMark x1="65137" y1="61830" x2="65137" y2="61830"/>
                        <a14:foregroundMark x1="19336" y1="41176" x2="19336" y2="41176"/>
                        <a14:foregroundMark x1="40234" y1="45621" x2="40234" y2="45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362200"/>
            <a:ext cx="4132283" cy="30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88037" y="0"/>
            <a:ext cx="57679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Century Gothic" pitchFamily="34" charset="0"/>
              </a:rPr>
              <a:t>OLD SCENARIO</a:t>
            </a:r>
            <a:endParaRPr lang="en-US" sz="60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3074" name="Picture 2" descr="Image result for farmer carto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755" l="14674" r="847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696706"/>
            <a:ext cx="1582716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778" l="1333" r="100000">
                        <a14:foregroundMark x1="20000" y1="87111" x2="20000" y2="87111"/>
                        <a14:foregroundMark x1="79556" y1="85778" x2="79556" y2="85778"/>
                        <a14:foregroundMark x1="58222" y1="48000" x2="58222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8" y="600988"/>
            <a:ext cx="1761212" cy="176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36956" y="1085671"/>
            <a:ext cx="27350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Century Gothic" pitchFamily="34" charset="0"/>
              </a:rPr>
              <a:t>Farms @</a:t>
            </a:r>
          </a:p>
          <a:p>
            <a:r>
              <a:rPr lang="en-US" sz="3600" b="1" dirty="0" smtClean="0">
                <a:solidFill>
                  <a:srgbClr val="00B0F0"/>
                </a:solidFill>
                <a:latin typeface="Century Gothic" pitchFamily="34" charset="0"/>
              </a:rPr>
              <a:t>PROVINCES</a:t>
            </a:r>
            <a:endParaRPr lang="en-US" sz="3600" b="1" dirty="0">
              <a:solidFill>
                <a:srgbClr val="00B0F0"/>
              </a:solidFill>
              <a:latin typeface="Century Gothic" pitchFamily="34" charset="0"/>
            </a:endParaRPr>
          </a:p>
        </p:txBody>
      </p:sp>
      <p:pic>
        <p:nvPicPr>
          <p:cNvPr id="3080" name="Picture 8" descr="Image result for sad farmer animate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462" b="87769" l="18322" r="82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371600"/>
            <a:ext cx="3581400" cy="358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8441" y="6487636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itchFamily="34" charset="0"/>
              </a:rPr>
              <a:t>Farm</a:t>
            </a:r>
            <a:endParaRPr lang="en-US" dirty="0">
              <a:latin typeface="Century Gothic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24796" y="2590800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entury Gothic" pitchFamily="34" charset="0"/>
              </a:rPr>
              <a:t>Unpredictable Weather Condition</a:t>
            </a:r>
            <a:endParaRPr lang="en-US" b="1" dirty="0">
              <a:latin typeface="Century Gothic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1600" y="3849731"/>
            <a:ext cx="8611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>
                <a:latin typeface="Century Gothic" pitchFamily="34" charset="0"/>
              </a:rPr>
              <a:t>+</a:t>
            </a:r>
            <a:endParaRPr lang="en-US" sz="8800" b="1" dirty="0">
              <a:latin typeface="Century Gothic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38799" y="3849731"/>
            <a:ext cx="8611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latin typeface="Century Gothic" pitchFamily="34" charset="0"/>
              </a:rPr>
              <a:t>=</a:t>
            </a:r>
          </a:p>
        </p:txBody>
      </p:sp>
      <p:sp>
        <p:nvSpPr>
          <p:cNvPr id="9" name="Multiply 8"/>
          <p:cNvSpPr/>
          <p:nvPr/>
        </p:nvSpPr>
        <p:spPr>
          <a:xfrm>
            <a:off x="6172200" y="4267200"/>
            <a:ext cx="1524000" cy="166800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391400" y="4724400"/>
            <a:ext cx="18197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entury Gothic" pitchFamily="34" charset="0"/>
              </a:rPr>
              <a:t>PRODUCTION</a:t>
            </a:r>
          </a:p>
          <a:p>
            <a:r>
              <a:rPr lang="en-US" sz="2000" b="1" dirty="0" smtClean="0">
                <a:latin typeface="Century Gothic" pitchFamily="34" charset="0"/>
              </a:rPr>
              <a:t>PROFIT</a:t>
            </a:r>
            <a:endParaRPr lang="en-US" sz="2000" b="1" dirty="0">
              <a:latin typeface="Century Gothic" pitchFamily="34" charset="0"/>
            </a:endParaRPr>
          </a:p>
        </p:txBody>
      </p:sp>
      <p:pic>
        <p:nvPicPr>
          <p:cNvPr id="20" name="Picture 2" descr="C:\Users\Karen\Desktop\Jaja Files\CPE 503\HV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638070"/>
            <a:ext cx="1944195" cy="129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04" b="61502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94" y="3132703"/>
            <a:ext cx="6019800" cy="560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30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4" grpId="0"/>
      <p:bldP spid="15" grpId="0"/>
      <p:bldP spid="16" grpId="0"/>
      <p:bldP spid="9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7" name="Picture 17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750" b="93750" l="2817" r="524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614298"/>
            <a:ext cx="2704778" cy="17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778" l="1333" r="100000">
                        <a14:foregroundMark x1="20000" y1="87111" x2="20000" y2="87111"/>
                        <a14:foregroundMark x1="79556" y1="85778" x2="79556" y2="85778"/>
                        <a14:foregroundMark x1="58222" y1="48000" x2="58222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8" y="600988"/>
            <a:ext cx="1761212" cy="176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1194" y="0"/>
            <a:ext cx="75216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Century Gothic" pitchFamily="34" charset="0"/>
              </a:rPr>
              <a:t>CURRENT SCENARIO</a:t>
            </a:r>
            <a:endParaRPr lang="en-US" sz="60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6956" y="1085671"/>
            <a:ext cx="27350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Century Gothic" pitchFamily="34" charset="0"/>
              </a:rPr>
              <a:t>Farms @</a:t>
            </a:r>
          </a:p>
          <a:p>
            <a:r>
              <a:rPr lang="en-US" sz="3600" b="1" dirty="0" smtClean="0">
                <a:solidFill>
                  <a:srgbClr val="00B0F0"/>
                </a:solidFill>
                <a:latin typeface="Century Gothic" pitchFamily="34" charset="0"/>
              </a:rPr>
              <a:t>PROVINCES</a:t>
            </a:r>
            <a:endParaRPr lang="en-US" sz="3600" b="1" dirty="0">
              <a:solidFill>
                <a:srgbClr val="00B0F0"/>
              </a:solidFill>
              <a:latin typeface="Century Gothic" pitchFamily="34" charset="0"/>
            </a:endParaRPr>
          </a:p>
        </p:txBody>
      </p:sp>
      <p:pic>
        <p:nvPicPr>
          <p:cNvPr id="8" name="Picture 2" descr="Image result for farmer carto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755" l="14674" r="847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3696706"/>
            <a:ext cx="1582716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90600" y="3887450"/>
            <a:ext cx="8611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>
                <a:latin typeface="Century Gothic" pitchFamily="34" charset="0"/>
              </a:rPr>
              <a:t>+</a:t>
            </a:r>
            <a:endParaRPr lang="en-US" sz="8800" b="1" dirty="0">
              <a:latin typeface="Century Gothic" pitchFamily="34" charset="0"/>
            </a:endParaRPr>
          </a:p>
        </p:txBody>
      </p:sp>
      <p:pic>
        <p:nvPicPr>
          <p:cNvPr id="10" name="Picture 2" descr="C:\Users\Karen\Desktop\Jaja Files\CPE 503\HVC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638070"/>
            <a:ext cx="1944195" cy="129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Image result for greenhous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96224"/>
            <a:ext cx="3733800" cy="259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438400" y="2424668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entury Gothic" pitchFamily="34" charset="0"/>
              </a:rPr>
              <a:t>Greenhouse Farming</a:t>
            </a:r>
            <a:endParaRPr lang="en-US" b="1" dirty="0">
              <a:latin typeface="Century Gothic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86400" y="3887450"/>
            <a:ext cx="8611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latin typeface="Century Gothic" pitchFamily="34" charset="0"/>
              </a:rPr>
              <a:t>=</a:t>
            </a:r>
          </a:p>
        </p:txBody>
      </p:sp>
      <p:pic>
        <p:nvPicPr>
          <p:cNvPr id="5127" name="Picture 7" descr="Related image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6462" b="93462" l="47154" r="925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899" y="-2079086"/>
            <a:ext cx="6651086" cy="665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057400" y="5620468"/>
            <a:ext cx="3320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entury Gothic" pitchFamily="34" charset="0"/>
              </a:rPr>
              <a:t>NOT</a:t>
            </a:r>
            <a:r>
              <a:rPr lang="en-US" sz="2400" b="1" dirty="0" smtClean="0">
                <a:latin typeface="Century Gothic" pitchFamily="34" charset="0"/>
              </a:rPr>
              <a:t> controlled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Century Gothic" pitchFamily="34" charset="0"/>
              </a:rPr>
              <a:t>LIMITED </a:t>
            </a:r>
            <a:r>
              <a:rPr lang="en-US" sz="2400" b="1" dirty="0" smtClean="0">
                <a:latin typeface="Century Gothic" pitchFamily="34" charset="0"/>
              </a:rPr>
              <a:t>type of crops</a:t>
            </a:r>
            <a:endParaRPr lang="en-US" sz="2400" b="1" dirty="0">
              <a:latin typeface="Century Gothic" pitchFamily="34" charset="0"/>
            </a:endParaRPr>
          </a:p>
        </p:txBody>
      </p:sp>
      <p:sp>
        <p:nvSpPr>
          <p:cNvPr id="2" name="AutoShape 9" descr="Image result for check mar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11" descr="Image result for check mar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3" descr="Image result for check mark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5" name="Picture 15" descr="Related image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4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11042"/>
            <a:ext cx="1446758" cy="144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391400" y="4267200"/>
            <a:ext cx="18197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entury Gothic" pitchFamily="34" charset="0"/>
              </a:rPr>
              <a:t>PRODUCTION</a:t>
            </a:r>
          </a:p>
          <a:p>
            <a:r>
              <a:rPr lang="en-US" sz="2000" b="1" dirty="0" smtClean="0">
                <a:latin typeface="Century Gothic" pitchFamily="34" charset="0"/>
              </a:rPr>
              <a:t>PROFIT</a:t>
            </a:r>
            <a:endParaRPr lang="en-US" sz="2000" b="1" dirty="0">
              <a:latin typeface="Century Gothic" pitchFamily="34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7543800" y="5029200"/>
            <a:ext cx="318630" cy="49386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04611" y="5086290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entury Gothic" pitchFamily="34" charset="0"/>
              </a:rPr>
              <a:t>QUALITY</a:t>
            </a:r>
            <a:endParaRPr lang="en-US" sz="2000" b="1" dirty="0">
              <a:latin typeface="Century Gothic" pitchFamily="34" charset="0"/>
            </a:endParaRPr>
          </a:p>
        </p:txBody>
      </p:sp>
      <p:sp>
        <p:nvSpPr>
          <p:cNvPr id="24" name="Down Arrow 23"/>
          <p:cNvSpPr/>
          <p:nvPr/>
        </p:nvSpPr>
        <p:spPr>
          <a:xfrm rot="10800000">
            <a:off x="7557631" y="5562600"/>
            <a:ext cx="318630" cy="49386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862430" y="5638800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entury Gothic" pitchFamily="34" charset="0"/>
              </a:rPr>
              <a:t>PRICE</a:t>
            </a:r>
            <a:endParaRPr lang="en-US" sz="2000" b="1" dirty="0">
              <a:latin typeface="Century Gothic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99565" y="4953000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entury Gothic" pitchFamily="34" charset="0"/>
              </a:rPr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388348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3" grpId="0"/>
      <p:bldP spid="16" grpId="0"/>
      <p:bldP spid="21" grpId="0"/>
      <p:bldP spid="14" grpId="0" animBg="1"/>
      <p:bldP spid="23" grpId="0"/>
      <p:bldP spid="24" grpId="0" animBg="1"/>
      <p:bldP spid="25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 result for controlled environment syste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519" l="10000" r="90000">
                        <a14:foregroundMark x1="39778" y1="69815" x2="39778" y2="69815"/>
                        <a14:foregroundMark x1="49222" y1="62963" x2="49222" y2="62963"/>
                        <a14:foregroundMark x1="43778" y1="82037" x2="43778" y2="82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1" y="2133600"/>
            <a:ext cx="5587999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778" l="1333" r="100000">
                        <a14:foregroundMark x1="20000" y1="87111" x2="20000" y2="87111"/>
                        <a14:foregroundMark x1="79556" y1="85778" x2="79556" y2="85778"/>
                        <a14:foregroundMark x1="58222" y1="48000" x2="58222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8" y="600988"/>
            <a:ext cx="1761212" cy="176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9373" y="0"/>
            <a:ext cx="81852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Century Gothic" pitchFamily="34" charset="0"/>
              </a:rPr>
              <a:t>PROPOSED SCENARIO</a:t>
            </a:r>
            <a:endParaRPr lang="en-US" sz="60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6956" y="1085671"/>
            <a:ext cx="1967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Century Gothic" pitchFamily="34" charset="0"/>
              </a:rPr>
              <a:t>Farms @</a:t>
            </a:r>
          </a:p>
          <a:p>
            <a:r>
              <a:rPr lang="en-US" sz="3600" b="1" dirty="0" smtClean="0">
                <a:solidFill>
                  <a:srgbClr val="00B0F0"/>
                </a:solidFill>
                <a:latin typeface="Century Gothic" pitchFamily="34" charset="0"/>
              </a:rPr>
              <a:t>CITIES</a:t>
            </a:r>
            <a:endParaRPr lang="en-US" sz="3600" b="1" dirty="0">
              <a:solidFill>
                <a:srgbClr val="00B0F0"/>
              </a:solidFill>
              <a:latin typeface="Century Gothic" pitchFamily="34" charset="0"/>
            </a:endParaRPr>
          </a:p>
        </p:txBody>
      </p:sp>
      <p:pic>
        <p:nvPicPr>
          <p:cNvPr id="8" name="Picture 2" descr="Image result for farmer carto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755" l="14674" r="847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696706"/>
            <a:ext cx="1582716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43000" y="3849731"/>
            <a:ext cx="8611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>
                <a:latin typeface="Century Gothic" pitchFamily="34" charset="0"/>
              </a:rPr>
              <a:t>+</a:t>
            </a:r>
            <a:endParaRPr lang="en-US" sz="8800" b="1" dirty="0">
              <a:latin typeface="Century Gothic" pitchFamily="34" charset="0"/>
            </a:endParaRPr>
          </a:p>
        </p:txBody>
      </p:sp>
      <p:pic>
        <p:nvPicPr>
          <p:cNvPr id="10" name="Picture 2" descr="C:\Users\Karen\Desktop\Jaja Files\CPE 503\HVC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638070"/>
            <a:ext cx="1944195" cy="129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Image result for check mar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35" y="1028335"/>
            <a:ext cx="3391265" cy="339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981200" y="2286000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entury Gothic" pitchFamily="34" charset="0"/>
              </a:rPr>
              <a:t>Controlled Environment System</a:t>
            </a:r>
            <a:endParaRPr lang="en-US" b="1" dirty="0">
              <a:latin typeface="Century Gothic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7223" y="5393841"/>
            <a:ext cx="3190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  <a:latin typeface="Century Gothic" pitchFamily="34" charset="0"/>
              </a:rPr>
              <a:t>Controlled variables</a:t>
            </a:r>
            <a:endParaRPr lang="en-US" sz="2400" b="1" dirty="0">
              <a:solidFill>
                <a:srgbClr val="00B0F0"/>
              </a:solidFill>
              <a:latin typeface="Century Gothic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45674" y="5858470"/>
            <a:ext cx="3379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entury Gothic" pitchFamily="34" charset="0"/>
              </a:rPr>
              <a:t>Temperature	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smtClean="0">
                <a:latin typeface="Century Gothic" pitchFamily="34" charset="0"/>
              </a:rPr>
              <a:t>     Light</a:t>
            </a:r>
          </a:p>
          <a:p>
            <a:r>
              <a:rPr lang="en-US" b="1" dirty="0" smtClean="0">
                <a:latin typeface="Century Gothic" pitchFamily="34" charset="0"/>
              </a:rPr>
              <a:t>Humidity	      Nutrients</a:t>
            </a:r>
          </a:p>
          <a:p>
            <a:r>
              <a:rPr lang="en-US" b="1" dirty="0" smtClean="0">
                <a:latin typeface="Century Gothic" pitchFamily="34" charset="0"/>
              </a:rPr>
              <a:t>Carbon Dioxide        pH</a:t>
            </a:r>
            <a:endParaRPr lang="en-US" b="1" dirty="0">
              <a:latin typeface="Century Gothic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20667" y="3876000"/>
            <a:ext cx="8611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latin typeface="Century Gothic" pitchFamily="34" charset="0"/>
              </a:rPr>
              <a:t>=</a:t>
            </a:r>
          </a:p>
        </p:txBody>
      </p:sp>
      <p:sp>
        <p:nvSpPr>
          <p:cNvPr id="3" name="Down Arrow 2"/>
          <p:cNvSpPr/>
          <p:nvPr/>
        </p:nvSpPr>
        <p:spPr>
          <a:xfrm rot="10800000">
            <a:off x="6705601" y="3886200"/>
            <a:ext cx="685800" cy="1105281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15200" y="4245114"/>
            <a:ext cx="18197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entury Gothic" pitchFamily="34" charset="0"/>
              </a:rPr>
              <a:t>PRODUCTION</a:t>
            </a:r>
          </a:p>
          <a:p>
            <a:r>
              <a:rPr lang="en-US" sz="2000" b="1" dirty="0" smtClean="0">
                <a:latin typeface="Century Gothic" pitchFamily="34" charset="0"/>
              </a:rPr>
              <a:t>PROFIT</a:t>
            </a:r>
            <a:endParaRPr lang="en-US" sz="2000" b="1" dirty="0">
              <a:latin typeface="Century Gothic" pitchFamily="34" charset="0"/>
            </a:endParaRPr>
          </a:p>
        </p:txBody>
      </p:sp>
      <p:pic>
        <p:nvPicPr>
          <p:cNvPr id="19" name="Picture 17" descr="Related imag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3750" b="93750" l="2817" r="524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614298"/>
            <a:ext cx="2704778" cy="17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324600" y="4953000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entury Gothic" pitchFamily="34" charset="0"/>
              </a:rPr>
              <a:t>SHORT</a:t>
            </a:r>
          </a:p>
        </p:txBody>
      </p:sp>
      <p:sp>
        <p:nvSpPr>
          <p:cNvPr id="21" name="Down Arrow 20"/>
          <p:cNvSpPr/>
          <p:nvPr/>
        </p:nvSpPr>
        <p:spPr>
          <a:xfrm rot="10800000">
            <a:off x="7543800" y="5029200"/>
            <a:ext cx="318630" cy="493864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04611" y="5086290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entury Gothic" pitchFamily="34" charset="0"/>
              </a:rPr>
              <a:t>QUALITY</a:t>
            </a:r>
            <a:endParaRPr lang="en-US" sz="2000" b="1" dirty="0">
              <a:latin typeface="Century Gothic" pitchFamily="34" charset="0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57631" y="5562600"/>
            <a:ext cx="318630" cy="493864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862430" y="5562600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entury Gothic" pitchFamily="34" charset="0"/>
              </a:rPr>
              <a:t>PRICE</a:t>
            </a:r>
            <a:endParaRPr lang="en-US" sz="2000" b="1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56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/>
      <p:bldP spid="14" grpId="0"/>
      <p:bldP spid="15" grpId="0"/>
      <p:bldP spid="16" grpId="0"/>
      <p:bldP spid="3" grpId="0" animBg="1"/>
      <p:bldP spid="18" grpId="0"/>
      <p:bldP spid="20" grpId="0"/>
      <p:bldP spid="21" grpId="0" animBg="1"/>
      <p:bldP spid="22" grpId="0"/>
      <p:bldP spid="23" grpId="0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94297" y="0"/>
            <a:ext cx="3355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Century Gothic" pitchFamily="34" charset="0"/>
              </a:rPr>
              <a:t>DESIGNS</a:t>
            </a:r>
            <a:endParaRPr lang="en-US" sz="60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4" name="Picture 2" descr="C:\Users\Karen\Desktop\Jaja Files\CPE 503\HV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638070"/>
            <a:ext cx="1944195" cy="129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Image result for check mar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3762" y="1219200"/>
            <a:ext cx="8196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Century Gothic" pitchFamily="34" charset="0"/>
              </a:rPr>
              <a:t>CONTROLLED ENVIRONMENT SYSTEM</a:t>
            </a:r>
            <a:endParaRPr lang="en-US" sz="3600" b="1" dirty="0">
              <a:latin typeface="Century Gothic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858" y="2094129"/>
            <a:ext cx="2467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  <a:latin typeface="Century Gothic" pitchFamily="34" charset="0"/>
              </a:rPr>
              <a:t>SOIL-BASED</a:t>
            </a:r>
            <a:endParaRPr lang="en-US" sz="3200" b="1" dirty="0">
              <a:solidFill>
                <a:srgbClr val="00B050"/>
              </a:solidFill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1045" y="2105458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  <a:latin typeface="Century Gothic" pitchFamily="34" charset="0"/>
              </a:rPr>
              <a:t>HYDROPONICS</a:t>
            </a:r>
            <a:endParaRPr lang="en-US" sz="3200" b="1" dirty="0">
              <a:solidFill>
                <a:srgbClr val="00B050"/>
              </a:solidFill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9802" y="2094129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  <a:latin typeface="Century Gothic" pitchFamily="34" charset="0"/>
              </a:rPr>
              <a:t>AQUAPONICS</a:t>
            </a:r>
            <a:endParaRPr lang="en-US" sz="3200" b="1" dirty="0">
              <a:solidFill>
                <a:srgbClr val="00B050"/>
              </a:solidFill>
              <a:latin typeface="Century Gothic" pitchFamily="34" charset="0"/>
            </a:endParaRPr>
          </a:p>
        </p:txBody>
      </p:sp>
      <p:sp>
        <p:nvSpPr>
          <p:cNvPr id="3" name="AutoShape 6" descr="Image result for hydroponic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hydroponic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6" name="Picture 1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881" y="2819400"/>
            <a:ext cx="3017519" cy="251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779593"/>
            <a:ext cx="2666999" cy="255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0000" l="5923" r="609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52700"/>
            <a:ext cx="27336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Multiply 16"/>
          <p:cNvSpPr/>
          <p:nvPr/>
        </p:nvSpPr>
        <p:spPr>
          <a:xfrm>
            <a:off x="-111125" y="5091232"/>
            <a:ext cx="1143000" cy="11571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/>
        </p:nvSpPr>
        <p:spPr>
          <a:xfrm>
            <a:off x="5943600" y="5167432"/>
            <a:ext cx="1079500" cy="10809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38200" y="5373469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Century Gothic" pitchFamily="34" charset="0"/>
              </a:rPr>
              <a:t>Lack of </a:t>
            </a:r>
          </a:p>
          <a:p>
            <a:pPr algn="ctr"/>
            <a:r>
              <a:rPr lang="en-US" b="1" dirty="0" smtClean="0">
                <a:latin typeface="Century Gothic" pitchFamily="34" charset="0"/>
              </a:rPr>
              <a:t>arable land</a:t>
            </a:r>
            <a:endParaRPr lang="en-US" b="1" dirty="0">
              <a:latin typeface="Century Gothic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25738" y="5373468"/>
            <a:ext cx="2318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Century Gothic" pitchFamily="34" charset="0"/>
              </a:rPr>
              <a:t>Limited type </a:t>
            </a:r>
          </a:p>
          <a:p>
            <a:pPr algn="ctr"/>
            <a:r>
              <a:rPr lang="en-US" b="1" dirty="0" smtClean="0">
                <a:latin typeface="Century Gothic" pitchFamily="34" charset="0"/>
              </a:rPr>
              <a:t>of high value crops</a:t>
            </a:r>
            <a:endParaRPr lang="en-US" b="1" dirty="0">
              <a:latin typeface="Century Gothic" pitchFamily="34" charset="0"/>
            </a:endParaRPr>
          </a:p>
        </p:txBody>
      </p:sp>
      <p:pic>
        <p:nvPicPr>
          <p:cNvPr id="21" name="Picture 15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4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896" y="4984537"/>
            <a:ext cx="1446758" cy="144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842977" y="5373469"/>
            <a:ext cx="1720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Century Gothic" pitchFamily="34" charset="0"/>
              </a:rPr>
              <a:t>Water </a:t>
            </a:r>
          </a:p>
          <a:p>
            <a:pPr algn="ctr"/>
            <a:r>
              <a:rPr lang="en-US" b="1" dirty="0" smtClean="0">
                <a:latin typeface="Century Gothic" pitchFamily="34" charset="0"/>
              </a:rPr>
              <a:t>Use Efficiency</a:t>
            </a:r>
            <a:endParaRPr lang="en-US" b="1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60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7" grpId="0" animBg="1"/>
      <p:bldP spid="18" grpId="0" animBg="1"/>
      <p:bldP spid="19" grpId="0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94297" y="0"/>
            <a:ext cx="3355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Century Gothic" pitchFamily="34" charset="0"/>
              </a:rPr>
              <a:t>DESIGNS</a:t>
            </a:r>
            <a:endParaRPr lang="en-US" sz="60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4" name="Picture 2" descr="C:\Users\Karen\Desktop\Jaja Files\CPE 503\HV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638070"/>
            <a:ext cx="1944195" cy="129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Image result for check mar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8084" y="1008162"/>
            <a:ext cx="8196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Century Gothic" pitchFamily="34" charset="0"/>
              </a:rPr>
              <a:t>CONTROLLED ENVIRONMENT SYSTEM</a:t>
            </a:r>
            <a:endParaRPr lang="en-US" sz="3600" b="1" dirty="0">
              <a:latin typeface="Century Gothic" pitchFamily="34" charset="0"/>
            </a:endParaRPr>
          </a:p>
        </p:txBody>
      </p:sp>
      <p:sp>
        <p:nvSpPr>
          <p:cNvPr id="3" name="AutoShape 6" descr="Image result for hydroponic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hydroponic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95067"/>
            <a:ext cx="2060928" cy="15498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874721"/>
            <a:ext cx="2394115" cy="17828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95556" l="1778" r="98667">
                        <a14:foregroundMark x1="13778" y1="62667" x2="13778" y2="62667"/>
                        <a14:foregroundMark x1="28444" y1="71111" x2="28444" y2="71111"/>
                        <a14:foregroundMark x1="32889" y1="78222" x2="32889" y2="78222"/>
                        <a14:foregroundMark x1="19556" y1="76444" x2="19556" y2="76444"/>
                        <a14:foregroundMark x1="11111" y1="72000" x2="11111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3019311"/>
            <a:ext cx="1524000" cy="1524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67" b="97778" l="9778" r="92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4" y="4267200"/>
            <a:ext cx="1136939" cy="11369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46" y="4792721"/>
            <a:ext cx="1334866" cy="13348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6200" l="3600" r="96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640" y="4543311"/>
            <a:ext cx="2265160" cy="18572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26" y="3861257"/>
            <a:ext cx="1598897" cy="159889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624" y="2814669"/>
            <a:ext cx="1577804" cy="102439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2514600" y="3505201"/>
            <a:ext cx="7120" cy="1287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477888" y="3390649"/>
            <a:ext cx="480213" cy="8765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030515" y="2819400"/>
            <a:ext cx="680308" cy="4244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3108177" y="3390648"/>
            <a:ext cx="353214" cy="876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3552184" y="2792476"/>
            <a:ext cx="527888" cy="429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>
            <a:off x="4080072" y="2209800"/>
            <a:ext cx="1406328" cy="50790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6706130" y="3912229"/>
            <a:ext cx="964041" cy="50790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859340" y="16002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entury Gothic" panose="020B0502020202020204" pitchFamily="34" charset="0"/>
              </a:rPr>
              <a:t>Arduino</a:t>
            </a:r>
            <a:r>
              <a:rPr lang="en-US" dirty="0" smtClean="0">
                <a:latin typeface="Century Gothic" panose="020B0502020202020204" pitchFamily="34" charset="0"/>
              </a:rPr>
              <a:t> Uno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46449" y="6028563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anose="020B0502020202020204" pitchFamily="34" charset="0"/>
              </a:rPr>
              <a:t>Light Sensor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350539" y="5263242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anose="020B0502020202020204" pitchFamily="34" charset="0"/>
              </a:rPr>
              <a:t>CO2 Sensor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97901" y="3560415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anose="020B0502020202020204" pitchFamily="34" charset="0"/>
              </a:rPr>
              <a:t>Nutrients Sensor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0" y="5290515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anose="020B0502020202020204" pitchFamily="34" charset="0"/>
              </a:rPr>
              <a:t>pH Level Sensor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-55680" y="2303028"/>
            <a:ext cx="1951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entury Gothic" panose="020B0502020202020204" pitchFamily="34" charset="0"/>
              </a:rPr>
              <a:t>Temperature</a:t>
            </a:r>
          </a:p>
          <a:p>
            <a:r>
              <a:rPr lang="en-US" sz="1600" dirty="0" smtClean="0">
                <a:latin typeface="Century Gothic" panose="020B0502020202020204" pitchFamily="34" charset="0"/>
              </a:rPr>
              <a:t>&amp; Humidity Sensor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03427" y="1599292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anose="020B0502020202020204" pitchFamily="34" charset="0"/>
              </a:rPr>
              <a:t>Raspberry pi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782779" y="3037761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anose="020B0502020202020204" pitchFamily="34" charset="0"/>
              </a:rPr>
              <a:t>Database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6012" y="6226353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anose="020B0502020202020204" pitchFamily="34" charset="0"/>
              </a:rPr>
              <a:t>LCD Display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68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age result for high value crops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" y="3464"/>
            <a:ext cx="9123218" cy="685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"/>
          <p:cNvSpPr txBox="1"/>
          <p:nvPr/>
        </p:nvSpPr>
        <p:spPr>
          <a:xfrm>
            <a:off x="20782" y="2743200"/>
            <a:ext cx="9123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 smtClean="0">
                <a:ln>
                  <a:solidFill>
                    <a:schemeClr val="tx1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entury Gothic" pitchFamily="34" charset="0"/>
              </a:rPr>
              <a:t>THANK YOU</a:t>
            </a:r>
            <a:r>
              <a:rPr lang="en-US" sz="6000" b="1" dirty="0" smtClean="0">
                <a:ln>
                  <a:solidFill>
                    <a:schemeClr val="tx1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entury Gothic" pitchFamily="34" charset="0"/>
                <a:cs typeface="Arial" pitchFamily="34" charset="0"/>
              </a:rPr>
              <a:t>!</a:t>
            </a:r>
            <a:endParaRPr lang="en-US" sz="6000" b="1" dirty="0" smtClean="0">
              <a:ln>
                <a:solidFill>
                  <a:schemeClr val="tx1"/>
                </a:solidFill>
              </a:ln>
              <a:solidFill>
                <a:schemeClr val="accent6">
                  <a:lumMod val="50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Century Gothic" pitchFamily="34" charset="0"/>
            </a:endParaRPr>
          </a:p>
        </p:txBody>
      </p:sp>
      <p:pic>
        <p:nvPicPr>
          <p:cNvPr id="1026" name="Picture 2" descr="C:\Users\Karen\Desktop\Jaja Files\CPE 503\HV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603337"/>
            <a:ext cx="48768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94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123</Words>
  <Application>Microsoft Office PowerPoint</Application>
  <PresentationFormat>On-screen Show (4:3)</PresentationFormat>
  <Paragraphs>71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Calibri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Karen</dc:creator>
  <cp:lastModifiedBy>MERVIN AMPO</cp:lastModifiedBy>
  <cp:revision>29</cp:revision>
  <dcterms:created xsi:type="dcterms:W3CDTF">2017-09-04T12:41:31Z</dcterms:created>
  <dcterms:modified xsi:type="dcterms:W3CDTF">2017-09-05T04:54:48Z</dcterms:modified>
</cp:coreProperties>
</file>